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73" r:id="rId7"/>
    <p:sldId id="274" r:id="rId8"/>
    <p:sldId id="261" r:id="rId9"/>
    <p:sldId id="262" r:id="rId10"/>
    <p:sldId id="275" r:id="rId11"/>
    <p:sldId id="276" r:id="rId12"/>
    <p:sldId id="263" r:id="rId13"/>
    <p:sldId id="279" r:id="rId14"/>
    <p:sldId id="264" r:id="rId15"/>
    <p:sldId id="268" r:id="rId16"/>
    <p:sldId id="269" r:id="rId17"/>
    <p:sldId id="270" r:id="rId18"/>
    <p:sldId id="271" r:id="rId19"/>
    <p:sldId id="280" r:id="rId20"/>
    <p:sldId id="281" r:id="rId21"/>
    <p:sldId id="282" r:id="rId22"/>
    <p:sldId id="283" r:id="rId23"/>
    <p:sldId id="284" r:id="rId24"/>
    <p:sldId id="285" r:id="rId25"/>
    <p:sldId id="290" r:id="rId26"/>
    <p:sldId id="291" r:id="rId27"/>
    <p:sldId id="292" r:id="rId28"/>
    <p:sldId id="293" r:id="rId29"/>
    <p:sldId id="295" r:id="rId30"/>
    <p:sldId id="29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05FDAC-948A-4938-8572-B86A17E9D244}"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311C16-59AB-4B34-B1B0-0F2582EC65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5FDAC-948A-4938-8572-B86A17E9D244}" type="datetimeFigureOut">
              <a:rPr lang="en-US" smtClean="0"/>
              <a:pPr/>
              <a:t>11/16/2020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11C16-59AB-4B34-B1B0-0F2582EC65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1143007"/>
          </a:xfrm>
        </p:spPr>
        <p:txBody>
          <a:bodyPr/>
          <a:lstStyle/>
          <a:p>
            <a:r>
              <a:rPr lang="en-IN" dirty="0" smtClean="0"/>
              <a:t>NUTRITION</a:t>
            </a:r>
            <a:endParaRPr lang="en-US" dirty="0"/>
          </a:p>
        </p:txBody>
      </p:sp>
      <p:sp>
        <p:nvSpPr>
          <p:cNvPr id="3" name="Subtitle 2"/>
          <p:cNvSpPr>
            <a:spLocks noGrp="1"/>
          </p:cNvSpPr>
          <p:nvPr>
            <p:ph type="subTitle" idx="1"/>
          </p:nvPr>
        </p:nvSpPr>
        <p:spPr/>
        <p:txBody>
          <a:bodyPr>
            <a:normAutofit fontScale="70000" lnSpcReduction="20000"/>
          </a:bodyPr>
          <a:lstStyle/>
          <a:p>
            <a:endParaRPr lang="en-IN" dirty="0" smtClean="0"/>
          </a:p>
          <a:p>
            <a:r>
              <a:rPr lang="en-IN" dirty="0" smtClean="0">
                <a:solidFill>
                  <a:schemeClr val="tx1"/>
                </a:solidFill>
              </a:rPr>
              <a:t>                                                              By</a:t>
            </a:r>
          </a:p>
          <a:p>
            <a:r>
              <a:rPr lang="en-IN" dirty="0" smtClean="0">
                <a:solidFill>
                  <a:schemeClr val="tx1"/>
                </a:solidFill>
              </a:rPr>
              <a:t>                                                                Dr. </a:t>
            </a:r>
            <a:r>
              <a:rPr lang="en-IN" dirty="0" err="1" smtClean="0">
                <a:solidFill>
                  <a:schemeClr val="tx1"/>
                </a:solidFill>
              </a:rPr>
              <a:t>Mahadevi</a:t>
            </a:r>
            <a:r>
              <a:rPr lang="en-IN" dirty="0" smtClean="0">
                <a:solidFill>
                  <a:schemeClr val="tx1"/>
                </a:solidFill>
              </a:rPr>
              <a:t> A.L</a:t>
            </a:r>
          </a:p>
          <a:p>
            <a:r>
              <a:rPr lang="en-IN" dirty="0" smtClean="0">
                <a:solidFill>
                  <a:schemeClr val="tx1"/>
                </a:solidFill>
              </a:rPr>
              <a:t>                                                            SKHMC</a:t>
            </a:r>
          </a:p>
          <a:p>
            <a:r>
              <a:rPr lang="en-IN" dirty="0" smtClean="0">
                <a:solidFill>
                  <a:schemeClr val="tx1"/>
                </a:solidFill>
              </a:rPr>
              <a:t>                                                             Dept of physiology</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a:bodyPr>
          <a:lstStyle/>
          <a:p>
            <a:pPr fontAlgn="base">
              <a:buNone/>
            </a:pPr>
            <a:r>
              <a:rPr lang="en-US" b="1" dirty="0" smtClean="0"/>
              <a:t>Functions of Carbohydrate:</a:t>
            </a:r>
          </a:p>
          <a:p>
            <a:pPr fontAlgn="base"/>
            <a:r>
              <a:rPr lang="en-US" dirty="0" smtClean="0"/>
              <a:t>There are five primary functions of carbohydrates in the human body. </a:t>
            </a:r>
            <a:endParaRPr lang="en-US" dirty="0" smtClean="0"/>
          </a:p>
          <a:p>
            <a:pPr fontAlgn="base">
              <a:buNone/>
            </a:pPr>
            <a:r>
              <a:rPr lang="en-US" dirty="0" smtClean="0"/>
              <a:t>They </a:t>
            </a:r>
            <a:r>
              <a:rPr lang="en-US" dirty="0" smtClean="0"/>
              <a:t>are</a:t>
            </a:r>
          </a:p>
          <a:p>
            <a:pPr fontAlgn="base"/>
            <a:r>
              <a:rPr lang="en-US" dirty="0" smtClean="0"/>
              <a:t>energy </a:t>
            </a:r>
            <a:r>
              <a:rPr lang="en-US" dirty="0" smtClean="0"/>
              <a:t>production </a:t>
            </a:r>
          </a:p>
          <a:p>
            <a:pPr fontAlgn="base"/>
            <a:r>
              <a:rPr lang="en-US" dirty="0" smtClean="0"/>
              <a:t>energy storage </a:t>
            </a:r>
          </a:p>
          <a:p>
            <a:pPr fontAlgn="base"/>
            <a:r>
              <a:rPr lang="en-US" dirty="0" smtClean="0"/>
              <a:t>building macromolecules </a:t>
            </a:r>
          </a:p>
          <a:p>
            <a:pPr fontAlgn="base"/>
            <a:r>
              <a:rPr lang="en-US" dirty="0" smtClean="0"/>
              <a:t>sparing protein and </a:t>
            </a:r>
          </a:p>
          <a:p>
            <a:pPr fontAlgn="base"/>
            <a:r>
              <a:rPr lang="en-US" dirty="0" smtClean="0"/>
              <a:t>assisting in lipid metabolism.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pPr>
              <a:buNone/>
            </a:pPr>
            <a:endParaRPr lang="en-IN" b="1" dirty="0" smtClean="0"/>
          </a:p>
          <a:p>
            <a:pPr>
              <a:buNone/>
            </a:pPr>
            <a:r>
              <a:rPr lang="en-IN" b="1" dirty="0" smtClean="0"/>
              <a:t>Proteins</a:t>
            </a:r>
            <a:endParaRPr lang="en-US" b="1" dirty="0" smtClean="0"/>
          </a:p>
          <a:p>
            <a:r>
              <a:rPr lang="en-US" dirty="0" smtClean="0"/>
              <a:t> Protein </a:t>
            </a:r>
            <a:r>
              <a:rPr lang="en-US" dirty="0" smtClean="0"/>
              <a:t>is the basic material of every living cell. It is the only nutrient that can make new cells and rebuild tissues. </a:t>
            </a:r>
          </a:p>
          <a:p>
            <a:r>
              <a:rPr lang="en-US" dirty="0" smtClean="0"/>
              <a:t>A</a:t>
            </a:r>
            <a:r>
              <a:rPr lang="en-US" dirty="0" smtClean="0"/>
              <a:t>n </a:t>
            </a:r>
            <a:r>
              <a:rPr lang="en-US" dirty="0" smtClean="0"/>
              <a:t>adequate amount of protein in the diet is essential for normal growth and development and the maintenance of health</a:t>
            </a:r>
            <a:r>
              <a:rPr lang="en-US" dirty="0" smtClean="0"/>
              <a:t>.</a:t>
            </a:r>
          </a:p>
          <a:p>
            <a:r>
              <a:rPr lang="en-US" dirty="0" smtClean="0"/>
              <a:t> </a:t>
            </a:r>
            <a:r>
              <a:rPr lang="en-US" dirty="0" smtClean="0"/>
              <a:t>Protein  is important for the production, maintenance and repair of tissues in the body. </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a:bodyPr>
          <a:lstStyle/>
          <a:p>
            <a:endParaRPr lang="en-US" dirty="0" smtClean="0"/>
          </a:p>
          <a:p>
            <a:r>
              <a:rPr lang="en-US" dirty="0" smtClean="0"/>
              <a:t>When </a:t>
            </a:r>
            <a:r>
              <a:rPr lang="en-US" dirty="0"/>
              <a:t>energy intake is insufficient, protein intake must be raised. This is because ingested proteins are preferentially directed towards glucose (sugar) synthesis and oxidation. </a:t>
            </a:r>
            <a:endParaRPr lang="en-US" dirty="0" smtClean="0"/>
          </a:p>
          <a:p>
            <a:r>
              <a:rPr lang="en-US" dirty="0" smtClean="0"/>
              <a:t>The </a:t>
            </a:r>
            <a:r>
              <a:rPr lang="en-US" dirty="0"/>
              <a:t>tissues and organs in the body are made up of protein and protein compounds. </a:t>
            </a:r>
            <a:endParaRPr lang="en-US" dirty="0" smtClean="0"/>
          </a:p>
          <a:p>
            <a:r>
              <a:rPr lang="en-US" dirty="0" smtClean="0"/>
              <a:t>Enzymes</a:t>
            </a:r>
            <a:r>
              <a:rPr lang="en-US" dirty="0"/>
              <a:t> (biological catalysts), antibodies and hormones also consist of protein. </a:t>
            </a: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fontScale="92500" lnSpcReduction="10000"/>
          </a:bodyPr>
          <a:lstStyle/>
          <a:p>
            <a:r>
              <a:rPr lang="en-US" dirty="0" smtClean="0"/>
              <a:t>The building blocks of protein are called amino acids. </a:t>
            </a:r>
            <a:endParaRPr lang="en-US" dirty="0" smtClean="0"/>
          </a:p>
          <a:p>
            <a:r>
              <a:rPr lang="en-US" dirty="0" smtClean="0"/>
              <a:t>The </a:t>
            </a:r>
            <a:r>
              <a:rPr lang="en-US" dirty="0" smtClean="0"/>
              <a:t>body can make all of the 20 amino acids except eight, which are termed essential amino acids. These are </a:t>
            </a:r>
            <a:r>
              <a:rPr lang="en-US" dirty="0" err="1" smtClean="0"/>
              <a:t>isoleucine</a:t>
            </a:r>
            <a:r>
              <a:rPr lang="en-US" dirty="0" smtClean="0"/>
              <a:t>, </a:t>
            </a:r>
            <a:r>
              <a:rPr lang="en-US" dirty="0" err="1" smtClean="0"/>
              <a:t>leucine</a:t>
            </a:r>
            <a:r>
              <a:rPr lang="en-US" dirty="0" smtClean="0"/>
              <a:t>, lysine, </a:t>
            </a:r>
            <a:r>
              <a:rPr lang="en-US" dirty="0" err="1" smtClean="0"/>
              <a:t>methionine</a:t>
            </a:r>
            <a:r>
              <a:rPr lang="en-US" dirty="0" smtClean="0"/>
              <a:t>, phenylalanine, </a:t>
            </a:r>
            <a:r>
              <a:rPr lang="en-US" dirty="0" err="1" smtClean="0"/>
              <a:t>threonine</a:t>
            </a:r>
            <a:r>
              <a:rPr lang="en-US" dirty="0" smtClean="0"/>
              <a:t>, tryptophan and </a:t>
            </a:r>
            <a:r>
              <a:rPr lang="en-US" dirty="0" err="1" smtClean="0"/>
              <a:t>valine</a:t>
            </a:r>
            <a:r>
              <a:rPr lang="en-US" dirty="0" smtClean="0"/>
              <a:t>. </a:t>
            </a:r>
          </a:p>
          <a:p>
            <a:r>
              <a:rPr lang="en-US" dirty="0" err="1" smtClean="0"/>
              <a:t>Histidine</a:t>
            </a:r>
            <a:r>
              <a:rPr lang="en-US" dirty="0" smtClean="0"/>
              <a:t> is essential only for infants.</a:t>
            </a:r>
          </a:p>
          <a:p>
            <a:r>
              <a:rPr lang="en-US" dirty="0" smtClean="0"/>
              <a:t> The number and nature of amino acids present in a particular protein determines that protein’s characteristics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a:bodyPr>
          <a:lstStyle/>
          <a:p>
            <a:r>
              <a:rPr lang="en-US" dirty="0"/>
              <a:t>For adults, the recommended dietary </a:t>
            </a:r>
            <a:r>
              <a:rPr lang="en-US" dirty="0" smtClean="0"/>
              <a:t>allowance</a:t>
            </a:r>
            <a:r>
              <a:rPr lang="en-US" dirty="0"/>
              <a:t> of protein is about 0.75 g/kg body weight per day. </a:t>
            </a:r>
            <a:endParaRPr lang="en-US" dirty="0" smtClean="0"/>
          </a:p>
          <a:p>
            <a:r>
              <a:rPr lang="en-US" dirty="0" smtClean="0"/>
              <a:t>Animal </a:t>
            </a:r>
            <a:r>
              <a:rPr lang="en-US" dirty="0"/>
              <a:t>products tend to have the highest amount of proteins, followed by legumes (beans), cereals (rice, wheat, corn) and roots. </a:t>
            </a:r>
            <a:endParaRPr lang="en-US" dirty="0" smtClean="0"/>
          </a:p>
          <a:p>
            <a:r>
              <a:rPr lang="en-US" dirty="0" smtClean="0"/>
              <a:t>Animal </a:t>
            </a:r>
            <a:r>
              <a:rPr lang="en-US" dirty="0"/>
              <a:t>protein (from meat, eggs, fish, milk) contains all the essential amino acids and is normally referred to as ‘complete’ or ‘high biological value’ protein. </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85000" lnSpcReduction="20000"/>
          </a:bodyPr>
          <a:lstStyle/>
          <a:p>
            <a:pPr fontAlgn="base">
              <a:buNone/>
            </a:pPr>
            <a:r>
              <a:rPr lang="en-US" b="1" dirty="0" smtClean="0"/>
              <a:t>Functions of Proteins</a:t>
            </a:r>
          </a:p>
          <a:p>
            <a:pPr fontAlgn="base">
              <a:buNone/>
            </a:pPr>
            <a:r>
              <a:rPr lang="en-US" dirty="0" smtClean="0"/>
              <a:t>Proteins perform three main functions</a:t>
            </a:r>
          </a:p>
          <a:p>
            <a:pPr fontAlgn="base"/>
            <a:r>
              <a:rPr lang="en-US" dirty="0" smtClean="0"/>
              <a:t>Structural function</a:t>
            </a:r>
          </a:p>
          <a:p>
            <a:pPr fontAlgn="base"/>
            <a:r>
              <a:rPr lang="en-US" dirty="0" smtClean="0"/>
              <a:t>Regulatory function</a:t>
            </a:r>
          </a:p>
          <a:p>
            <a:pPr fontAlgn="base"/>
            <a:r>
              <a:rPr lang="en-US" dirty="0" smtClean="0"/>
              <a:t>Energy</a:t>
            </a:r>
          </a:p>
          <a:p>
            <a:pPr>
              <a:buNone/>
            </a:pPr>
            <a:r>
              <a:rPr lang="en-US" b="1" dirty="0" smtClean="0"/>
              <a:t>Structural function</a:t>
            </a:r>
          </a:p>
          <a:p>
            <a:pPr>
              <a:buNone/>
            </a:pPr>
            <a:r>
              <a:rPr lang="en-US" dirty="0" smtClean="0"/>
              <a:t>   -Growth</a:t>
            </a:r>
          </a:p>
          <a:p>
            <a:pPr>
              <a:buNone/>
            </a:pPr>
            <a:r>
              <a:rPr lang="en-US" dirty="0" smtClean="0"/>
              <a:t>   -Maintenance</a:t>
            </a:r>
          </a:p>
          <a:p>
            <a:pPr>
              <a:buNone/>
            </a:pPr>
            <a:r>
              <a:rPr lang="en-US" b="1" dirty="0" smtClean="0"/>
              <a:t>Regulatory function</a:t>
            </a:r>
          </a:p>
          <a:p>
            <a:pPr>
              <a:buNone/>
            </a:pPr>
            <a:r>
              <a:rPr lang="en-US" dirty="0" smtClean="0"/>
              <a:t>Certain amino acids and proteins have highly specialized functions in the regulation of body process and protection against disease.</a:t>
            </a:r>
          </a:p>
          <a:p>
            <a:pPr>
              <a:buNone/>
            </a:pPr>
            <a:r>
              <a:rPr lang="en-US" b="1" dirty="0" smtClean="0"/>
              <a:t>Energy</a:t>
            </a:r>
          </a:p>
          <a:p>
            <a:pPr>
              <a:buNone/>
            </a:pPr>
            <a:r>
              <a:rPr lang="en-US" dirty="0" smtClean="0"/>
              <a:t> Protein is used by the body as a source of energy only when no other source of energy is available.</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buNone/>
            </a:pPr>
            <a:r>
              <a:rPr lang="en-US" b="1" dirty="0" smtClean="0"/>
              <a:t>Lipids</a:t>
            </a:r>
          </a:p>
          <a:p>
            <a:r>
              <a:rPr lang="en-US" dirty="0" smtClean="0"/>
              <a:t>Lipids are defined as a set of chemical molecules formed of fatty acid or exhibit fat-like structure, insoluble in water and soluble in alcohol, ether, and chloroform.</a:t>
            </a:r>
          </a:p>
          <a:p>
            <a:pPr fontAlgn="base">
              <a:buNone/>
            </a:pPr>
            <a:r>
              <a:rPr lang="en-US" b="1" dirty="0" smtClean="0"/>
              <a:t>Saturated Fatty Acids</a:t>
            </a:r>
          </a:p>
          <a:p>
            <a:pPr fontAlgn="base"/>
            <a:r>
              <a:rPr lang="en-US" dirty="0" smtClean="0"/>
              <a:t>Fats that are tightly packed are called saturated fats.</a:t>
            </a:r>
          </a:p>
          <a:p>
            <a:pPr fontAlgn="base"/>
            <a:r>
              <a:rPr lang="en-US" dirty="0" smtClean="0"/>
              <a:t>There are some exceptions, but most are solid at room temperature.</a:t>
            </a:r>
          </a:p>
          <a:p>
            <a:pPr fontAlgn="base"/>
            <a:r>
              <a:rPr lang="en-US" dirty="0" smtClean="0"/>
              <a:t>These are found in animal foods such as meat, butter, cheese, and egg yolk and plant foods such as coconut oil, palm oil, and cocoa butter.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fontAlgn="base">
              <a:buNone/>
            </a:pPr>
            <a:r>
              <a:rPr lang="en-US" b="1" dirty="0" smtClean="0"/>
              <a:t>Unsaturated Fatty Acids</a:t>
            </a:r>
          </a:p>
          <a:p>
            <a:pPr fontAlgn="base"/>
            <a:r>
              <a:rPr lang="en-US" dirty="0" smtClean="0"/>
              <a:t>Unsaturated fats are loosely packed. They tend to be liquid at room temperature. </a:t>
            </a:r>
            <a:endParaRPr lang="en-US" dirty="0" smtClean="0"/>
          </a:p>
          <a:p>
            <a:pPr fontAlgn="base"/>
            <a:r>
              <a:rPr lang="en-US" dirty="0" smtClean="0"/>
              <a:t>Replacing </a:t>
            </a:r>
            <a:r>
              <a:rPr lang="en-US" dirty="0" smtClean="0"/>
              <a:t>saturated fat with unsaturated fat can improve your health. Unsaturated fat comes from plants.</a:t>
            </a:r>
          </a:p>
          <a:p>
            <a:pPr fontAlgn="base"/>
            <a:r>
              <a:rPr lang="en-US" dirty="0" smtClean="0"/>
              <a:t>It’s found in: vegetable oils, olives, nuts and seeds, some fish</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85000" lnSpcReduction="20000"/>
          </a:bodyPr>
          <a:lstStyle/>
          <a:p>
            <a:pPr fontAlgn="base">
              <a:buNone/>
            </a:pPr>
            <a:r>
              <a:rPr lang="en-US" b="1" dirty="0" smtClean="0"/>
              <a:t>Essential Fatty Acids</a:t>
            </a:r>
          </a:p>
          <a:p>
            <a:pPr fontAlgn="base"/>
            <a:r>
              <a:rPr lang="en-US" dirty="0" smtClean="0"/>
              <a:t>EFAs are a special type of “good fat”. They are also essential nutrients; sometimes called vitamin F.</a:t>
            </a:r>
          </a:p>
          <a:p>
            <a:pPr fontAlgn="base"/>
            <a:r>
              <a:rPr lang="en-US" dirty="0" smtClean="0"/>
              <a:t>Essential nutrients are necessary for life but must be obtained through diet because the body cannot make them.</a:t>
            </a:r>
          </a:p>
          <a:p>
            <a:pPr fontAlgn="base"/>
            <a:r>
              <a:rPr lang="en-US" dirty="0" smtClean="0"/>
              <a:t>EFAs are required for the proper structure and function of every cell in the body and are important for optimal health.</a:t>
            </a:r>
          </a:p>
          <a:p>
            <a:pPr fontAlgn="base"/>
            <a:r>
              <a:rPr lang="en-US" dirty="0" smtClean="0"/>
              <a:t>EFAs increase the absorption of vitamins and minerals; nourish the skin, hair, and nails; promote proper nerve functioning; help produce hormones; ensure normal growth and development; and prevent and treat disease.</a:t>
            </a:r>
          </a:p>
          <a:p>
            <a:pPr fontAlgn="base"/>
            <a:r>
              <a:rPr lang="en-US" dirty="0" err="1" smtClean="0"/>
              <a:t>Linoleic</a:t>
            </a:r>
            <a:r>
              <a:rPr lang="en-US" dirty="0" smtClean="0"/>
              <a:t> acid (omega-6) and alpha-</a:t>
            </a:r>
            <a:r>
              <a:rPr lang="en-US" dirty="0" err="1" smtClean="0"/>
              <a:t>linolenic</a:t>
            </a:r>
            <a:r>
              <a:rPr lang="en-US" dirty="0" smtClean="0"/>
              <a:t> acid (omega-3) are two primary EFAs.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buNone/>
            </a:pPr>
            <a:r>
              <a:rPr lang="en-IN" dirty="0" smtClean="0"/>
              <a:t>Functions of lipids:</a:t>
            </a:r>
          </a:p>
          <a:p>
            <a:r>
              <a:rPr lang="en-IN" dirty="0" smtClean="0"/>
              <a:t>Provide energy</a:t>
            </a:r>
          </a:p>
          <a:p>
            <a:r>
              <a:rPr lang="en-IN" dirty="0" smtClean="0"/>
              <a:t>Absorb vitamins</a:t>
            </a:r>
          </a:p>
          <a:p>
            <a:r>
              <a:rPr lang="en-IN" dirty="0" smtClean="0"/>
              <a:t>Store fat for subsequent use</a:t>
            </a:r>
          </a:p>
          <a:p>
            <a:r>
              <a:rPr lang="en-IN" dirty="0" smtClean="0"/>
              <a:t>Maintain proper body temperature</a:t>
            </a:r>
          </a:p>
          <a:p>
            <a:r>
              <a:rPr lang="en-IN" dirty="0" smtClean="0"/>
              <a:t>Protects body</a:t>
            </a:r>
          </a:p>
          <a:p>
            <a:r>
              <a:rPr lang="en-IN" dirty="0" smtClean="0"/>
              <a:t>Maintain healthy hair and skin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NUTRITION</a:t>
            </a:r>
            <a:endParaRPr lang="en-US" dirty="0"/>
          </a:p>
        </p:txBody>
      </p:sp>
      <p:sp>
        <p:nvSpPr>
          <p:cNvPr id="3" name="Content Placeholder 2"/>
          <p:cNvSpPr>
            <a:spLocks noGrp="1"/>
          </p:cNvSpPr>
          <p:nvPr>
            <p:ph idx="1"/>
          </p:nvPr>
        </p:nvSpPr>
        <p:spPr>
          <a:xfrm>
            <a:off x="457200" y="1600200"/>
            <a:ext cx="8229600" cy="4757758"/>
          </a:xfrm>
        </p:spPr>
        <p:txBody>
          <a:bodyPr>
            <a:normAutofit fontScale="77500" lnSpcReduction="20000"/>
          </a:bodyPr>
          <a:lstStyle/>
          <a:p>
            <a:r>
              <a:rPr lang="en-US" b="1" dirty="0"/>
              <a:t>Nutrition</a:t>
            </a:r>
            <a:r>
              <a:rPr lang="en-US" dirty="0"/>
              <a:t> is defined as the processes by which an animal or plant takes in and </a:t>
            </a:r>
            <a:r>
              <a:rPr lang="en-US" dirty="0" smtClean="0"/>
              <a:t>utilizes</a:t>
            </a:r>
            <a:r>
              <a:rPr lang="en-US" dirty="0"/>
              <a:t> food substances. </a:t>
            </a:r>
            <a:endParaRPr lang="en-US" dirty="0" smtClean="0"/>
          </a:p>
          <a:p>
            <a:r>
              <a:rPr lang="en-US" b="1" dirty="0" smtClean="0"/>
              <a:t>Essential </a:t>
            </a:r>
            <a:r>
              <a:rPr lang="en-US" b="1" dirty="0"/>
              <a:t>nutrients</a:t>
            </a:r>
            <a:r>
              <a:rPr lang="en-US" dirty="0"/>
              <a:t> include protein, carbohydrate, fat, vitamins, minerals and electrolytes. </a:t>
            </a:r>
            <a:endParaRPr lang="en-US" dirty="0" smtClean="0"/>
          </a:p>
          <a:p>
            <a:r>
              <a:rPr lang="en-US" dirty="0" smtClean="0"/>
              <a:t>Normally</a:t>
            </a:r>
            <a:r>
              <a:rPr lang="en-US" dirty="0"/>
              <a:t>, 85% of daily energy use is from fat and carbohydrates and 15% from protein. </a:t>
            </a:r>
            <a:endParaRPr lang="en-US" dirty="0" smtClean="0"/>
          </a:p>
          <a:p>
            <a:r>
              <a:rPr lang="en-US" dirty="0" smtClean="0"/>
              <a:t>In </a:t>
            </a:r>
            <a:r>
              <a:rPr lang="en-US" dirty="0"/>
              <a:t>humans, nutrition is mainly achieved through the process of putting foods into our mouths, chewing and swallowing it. </a:t>
            </a:r>
            <a:endParaRPr lang="en-US" dirty="0" smtClean="0"/>
          </a:p>
          <a:p>
            <a:r>
              <a:rPr lang="en-US" dirty="0" smtClean="0"/>
              <a:t>The </a:t>
            </a:r>
            <a:r>
              <a:rPr lang="en-US" dirty="0"/>
              <a:t>required amounts of the essential nutrients differ by age and the state of the body, </a:t>
            </a:r>
            <a:endParaRPr lang="en-US" dirty="0" smtClean="0"/>
          </a:p>
          <a:p>
            <a:pPr>
              <a:buNone/>
            </a:pPr>
            <a:r>
              <a:rPr lang="en-US" dirty="0" smtClean="0"/>
              <a:t> </a:t>
            </a:r>
            <a:r>
              <a:rPr lang="en-US" dirty="0" smtClean="0"/>
              <a:t>   </a:t>
            </a:r>
            <a:r>
              <a:rPr lang="en-US" dirty="0" smtClean="0"/>
              <a:t> </a:t>
            </a:r>
            <a:r>
              <a:rPr lang="en-US" dirty="0"/>
              <a:t>example: physical activity, diseases present (e.g. prostate cancer, breast cancer or weakened bones – known as osteoporosis), medications, </a:t>
            </a:r>
            <a:r>
              <a:rPr lang="en-US" dirty="0" smtClean="0"/>
              <a:t>pregnancy</a:t>
            </a:r>
            <a:r>
              <a:rPr lang="en-US" dirty="0"/>
              <a:t> and lactation.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pPr fontAlgn="base">
              <a:buNone/>
            </a:pPr>
            <a:r>
              <a:rPr lang="en-IN" b="1" dirty="0" smtClean="0"/>
              <a:t>Micronutrients</a:t>
            </a:r>
            <a:endParaRPr lang="en-US" b="1" dirty="0" smtClean="0"/>
          </a:p>
          <a:p>
            <a:pPr fontAlgn="base"/>
            <a:r>
              <a:rPr lang="en-US" dirty="0" smtClean="0"/>
              <a:t>Mineral elements are inorganic substances found in the body tissues and fluids. They comprise 4-6% of our body weight.</a:t>
            </a:r>
            <a:br>
              <a:rPr lang="en-US" dirty="0" smtClean="0"/>
            </a:br>
            <a:r>
              <a:rPr lang="en-US" dirty="0" smtClean="0"/>
              <a:t>Two distinct characteristics are:</a:t>
            </a:r>
          </a:p>
          <a:p>
            <a:pPr marL="514350" indent="-514350" fontAlgn="base">
              <a:buFont typeface="+mj-lt"/>
              <a:buAutoNum type="arabicPeriod"/>
            </a:pPr>
            <a:r>
              <a:rPr lang="en-US" dirty="0" smtClean="0"/>
              <a:t>D</a:t>
            </a:r>
            <a:r>
              <a:rPr lang="en-US" dirty="0" smtClean="0"/>
              <a:t>o </a:t>
            </a:r>
            <a:r>
              <a:rPr lang="en-US" dirty="0" smtClean="0"/>
              <a:t>not provide energy</a:t>
            </a:r>
          </a:p>
          <a:p>
            <a:pPr marL="514350" indent="-514350" fontAlgn="base">
              <a:buFont typeface="+mj-lt"/>
              <a:buAutoNum type="arabicPeriod"/>
            </a:pPr>
            <a:r>
              <a:rPr lang="en-US" dirty="0" smtClean="0"/>
              <a:t>N</a:t>
            </a:r>
            <a:r>
              <a:rPr lang="en-US" dirty="0" smtClean="0"/>
              <a:t>ot </a:t>
            </a:r>
            <a:r>
              <a:rPr lang="en-US" dirty="0" smtClean="0"/>
              <a:t>destroyed during food preparation</a:t>
            </a:r>
          </a:p>
          <a:p>
            <a:pPr fontAlgn="base">
              <a:buNone/>
            </a:pPr>
            <a:r>
              <a:rPr lang="en-US" dirty="0" smtClean="0"/>
              <a:t>Minerals are classified into 3 groups</a:t>
            </a:r>
          </a:p>
          <a:p>
            <a:pPr fontAlgn="base"/>
            <a:r>
              <a:rPr lang="en-US" dirty="0" err="1" smtClean="0"/>
              <a:t>Macrominerals</a:t>
            </a:r>
            <a:r>
              <a:rPr lang="en-US" dirty="0" smtClean="0"/>
              <a:t>/major (over 100 mg/D): calcium, phosphorus, sodium, chlorine</a:t>
            </a:r>
          </a:p>
          <a:p>
            <a:pPr fontAlgn="base"/>
            <a:r>
              <a:rPr lang="en-US" dirty="0" smtClean="0"/>
              <a:t>Minor minerals (less than 100mg/D): iron, manganese</a:t>
            </a:r>
          </a:p>
          <a:p>
            <a:pPr fontAlgn="base"/>
            <a:r>
              <a:rPr lang="en-US" dirty="0" smtClean="0"/>
              <a:t>Trace minerals (few mcg to mg/D): iodine, fluorine, zinc, molybdenum</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20000"/>
          </a:bodyPr>
          <a:lstStyle/>
          <a:p>
            <a:pPr fontAlgn="base">
              <a:buNone/>
            </a:pPr>
            <a:r>
              <a:rPr lang="en-IN" b="1" dirty="0" smtClean="0"/>
              <a:t>Water</a:t>
            </a:r>
          </a:p>
          <a:p>
            <a:pPr fontAlgn="base"/>
            <a:r>
              <a:rPr lang="en-US" dirty="0" smtClean="0"/>
              <a:t>An important nutrient 75 to 80 percent of our total body is water.</a:t>
            </a:r>
          </a:p>
          <a:p>
            <a:pPr fontAlgn="base"/>
            <a:r>
              <a:rPr lang="en-US" dirty="0" smtClean="0"/>
              <a:t>The total body fluid is distributed among two major components</a:t>
            </a:r>
          </a:p>
          <a:p>
            <a:pPr fontAlgn="base"/>
            <a:r>
              <a:rPr lang="en-US" dirty="0" smtClean="0"/>
              <a:t>Extracellular fluid: contain sodium</a:t>
            </a:r>
          </a:p>
          <a:p>
            <a:pPr fontAlgn="base"/>
            <a:r>
              <a:rPr lang="en-US" dirty="0" smtClean="0"/>
              <a:t>Intercellular fluid: contain potassium</a:t>
            </a:r>
          </a:p>
          <a:p>
            <a:pPr fontAlgn="base"/>
            <a:r>
              <a:rPr lang="en-US" dirty="0" smtClean="0"/>
              <a:t>Hydrogen &amp; Oxygen in the ratio 2:1 forms water</a:t>
            </a:r>
          </a:p>
          <a:p>
            <a:pPr fontAlgn="base"/>
            <a:r>
              <a:rPr lang="en-US" dirty="0" smtClean="0"/>
              <a:t>Sources: Visible &amp; Invisible water.</a:t>
            </a:r>
          </a:p>
          <a:p>
            <a:pPr fontAlgn="base"/>
            <a:r>
              <a:rPr lang="en-US" dirty="0" smtClean="0"/>
              <a:t>Visible water that we can see are- plain water, fruit juices, tea, milk, coffee, etc</a:t>
            </a:r>
          </a:p>
          <a:p>
            <a:pPr fontAlgn="base"/>
            <a:r>
              <a:rPr lang="en-US" dirty="0" smtClean="0"/>
              <a:t>Invisible water that is inside the food s &amp; metabolic water.</a:t>
            </a:r>
          </a:p>
          <a:p>
            <a:endParaRPr lang="en-IN" dirty="0" smtClean="0"/>
          </a:p>
          <a:p>
            <a:endParaRPr lang="en-IN"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fontAlgn="base">
              <a:buNone/>
            </a:pPr>
            <a:r>
              <a:rPr lang="en-US" b="1" dirty="0" smtClean="0"/>
              <a:t>Balanced </a:t>
            </a:r>
            <a:r>
              <a:rPr lang="en-US" b="1" dirty="0" smtClean="0"/>
              <a:t>Diet</a:t>
            </a:r>
            <a:r>
              <a:rPr lang="en-US" dirty="0" smtClean="0"/>
              <a:t/>
            </a:r>
            <a:br>
              <a:rPr lang="en-US" dirty="0" smtClean="0"/>
            </a:br>
            <a:r>
              <a:rPr lang="en-US" dirty="0" smtClean="0"/>
              <a:t>Balanced Diet can be defined as one which contains different types of foods (from all food group) in such quantities and proportions that needs for all the nutrients are adequately met and a small extra allowance is made as a margin of safety.</a:t>
            </a:r>
            <a:r>
              <a:rPr lang="en-US" b="1" dirty="0" smtClean="0"/>
              <a:t> </a:t>
            </a:r>
          </a:p>
          <a:p>
            <a:pPr fontAlgn="base">
              <a:buNone/>
            </a:pPr>
            <a:r>
              <a:rPr lang="en-US" dirty="0" smtClean="0"/>
              <a:t>Importance Of Balanced </a:t>
            </a:r>
            <a:r>
              <a:rPr lang="en-US" dirty="0" smtClean="0"/>
              <a:t>Diet:</a:t>
            </a:r>
            <a:endParaRPr lang="en-US" dirty="0" smtClean="0"/>
          </a:p>
          <a:p>
            <a:pPr fontAlgn="base">
              <a:buNone/>
            </a:pPr>
            <a:r>
              <a:rPr lang="en-US" dirty="0" smtClean="0"/>
              <a:t> </a:t>
            </a:r>
            <a:r>
              <a:rPr lang="en-US" dirty="0" smtClean="0"/>
              <a:t>    -</a:t>
            </a:r>
            <a:r>
              <a:rPr lang="en-US" dirty="0" smtClean="0"/>
              <a:t> includes </a:t>
            </a:r>
            <a:r>
              <a:rPr lang="en-US" dirty="0" smtClean="0"/>
              <a:t>a variety of food items from all the food groups.</a:t>
            </a:r>
            <a:br>
              <a:rPr lang="en-US" dirty="0" smtClean="0"/>
            </a:br>
            <a:r>
              <a:rPr lang="en-US" dirty="0" smtClean="0"/>
              <a:t>-meets </a:t>
            </a:r>
            <a:r>
              <a:rPr lang="en-US" dirty="0" smtClean="0"/>
              <a:t>the RDA for all nutrients</a:t>
            </a:r>
            <a:br>
              <a:rPr lang="en-US" dirty="0" smtClean="0"/>
            </a:br>
            <a:r>
              <a:rPr lang="en-US" dirty="0" smtClean="0"/>
              <a:t> -provides </a:t>
            </a:r>
            <a:r>
              <a:rPr lang="en-US" dirty="0" smtClean="0"/>
              <a:t>safety allowances to withstand the short duration of illness.</a:t>
            </a:r>
            <a:br>
              <a:rPr lang="en-US" dirty="0" smtClean="0"/>
            </a:br>
            <a:r>
              <a:rPr lang="en-US" dirty="0" smtClean="0"/>
              <a:t>-To </a:t>
            </a:r>
            <a:r>
              <a:rPr lang="en-US" dirty="0" smtClean="0"/>
              <a:t>maintain a state of positive health and optimal performance.</a:t>
            </a:r>
            <a:br>
              <a:rPr lang="en-US" dirty="0" smtClean="0"/>
            </a:br>
            <a:r>
              <a:rPr lang="en-US" dirty="0" smtClean="0"/>
              <a:t>-Prevents </a:t>
            </a:r>
            <a:r>
              <a:rPr lang="en-US" dirty="0" smtClean="0"/>
              <a:t>deficiency diseases.</a:t>
            </a:r>
            <a:br>
              <a:rPr lang="en-US" dirty="0" smtClean="0"/>
            </a:br>
            <a:r>
              <a:rPr lang="en-US" dirty="0" smtClean="0"/>
              <a:t>-Promotes </a:t>
            </a:r>
            <a:r>
              <a:rPr lang="en-US" dirty="0" smtClean="0"/>
              <a:t>and preserves health.</a:t>
            </a:r>
            <a:br>
              <a:rPr lang="en-US" dirty="0" smtClean="0"/>
            </a:br>
            <a:r>
              <a:rPr lang="en-US" dirty="0" smtClean="0"/>
              <a:t>-Promotes </a:t>
            </a:r>
            <a:r>
              <a:rPr lang="en-US" dirty="0" smtClean="0"/>
              <a:t>optimum nutrition thus maintains acceptable body dimensions.</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70000" lnSpcReduction="20000"/>
          </a:bodyPr>
          <a:lstStyle/>
          <a:p>
            <a:pPr fontAlgn="base">
              <a:buNone/>
            </a:pPr>
            <a:r>
              <a:rPr lang="en-US" b="1" dirty="0" smtClean="0"/>
              <a:t>RDA</a:t>
            </a:r>
            <a:r>
              <a:rPr lang="en-US" dirty="0" smtClean="0"/>
              <a:t/>
            </a:r>
            <a:br>
              <a:rPr lang="en-US" dirty="0" smtClean="0"/>
            </a:br>
            <a:r>
              <a:rPr lang="en-US" dirty="0" smtClean="0"/>
              <a:t>RDA is defined as the estimates of intakes nutrients which individuals in a population group need to consume to ensure that the physiological needs of all subjects in that population are met.</a:t>
            </a:r>
            <a:br>
              <a:rPr lang="en-US" dirty="0" smtClean="0"/>
            </a:br>
            <a:r>
              <a:rPr lang="en-US" dirty="0" smtClean="0"/>
              <a:t>RDA </a:t>
            </a:r>
            <a:r>
              <a:rPr lang="en-US" dirty="0" smtClean="0"/>
              <a:t>varies with age, sex, physiological state, etc.</a:t>
            </a:r>
          </a:p>
          <a:p>
            <a:pPr fontAlgn="base">
              <a:buNone/>
            </a:pPr>
            <a:r>
              <a:rPr lang="en-US" b="1" dirty="0" smtClean="0"/>
              <a:t>Factors affecting RDA</a:t>
            </a:r>
          </a:p>
          <a:p>
            <a:pPr fontAlgn="base">
              <a:buNone/>
            </a:pPr>
            <a:r>
              <a:rPr lang="en-US" dirty="0" smtClean="0"/>
              <a:t>This nutritional requirement is influenced by :</a:t>
            </a:r>
          </a:p>
          <a:p>
            <a:pPr fontAlgn="base"/>
            <a:r>
              <a:rPr lang="en-US" dirty="0" smtClean="0"/>
              <a:t>age</a:t>
            </a:r>
          </a:p>
          <a:p>
            <a:pPr fontAlgn="base"/>
            <a:r>
              <a:rPr lang="en-US" dirty="0" smtClean="0"/>
              <a:t>growth</a:t>
            </a:r>
          </a:p>
          <a:p>
            <a:pPr fontAlgn="base"/>
            <a:r>
              <a:rPr lang="en-US" dirty="0" smtClean="0"/>
              <a:t>gender</a:t>
            </a:r>
          </a:p>
          <a:p>
            <a:pPr fontAlgn="base"/>
            <a:r>
              <a:rPr lang="en-US" dirty="0" smtClean="0"/>
              <a:t>pregnancy</a:t>
            </a:r>
          </a:p>
          <a:p>
            <a:pPr fontAlgn="base"/>
            <a:r>
              <a:rPr lang="en-US" dirty="0" smtClean="0"/>
              <a:t>breastfeeding</a:t>
            </a:r>
          </a:p>
          <a:p>
            <a:pPr fontAlgn="base"/>
            <a:r>
              <a:rPr lang="en-US" dirty="0" smtClean="0"/>
              <a:t>illness</a:t>
            </a:r>
          </a:p>
          <a:p>
            <a:pPr fontAlgn="base"/>
            <a:r>
              <a:rPr lang="en-US" dirty="0" smtClean="0"/>
              <a:t>psychological and emotional stress</a:t>
            </a:r>
          </a:p>
          <a:p>
            <a:pPr fontAlgn="base"/>
            <a:r>
              <a:rPr lang="en-US" dirty="0" smtClean="0"/>
              <a:t>activity level</a:t>
            </a:r>
          </a:p>
          <a:p>
            <a:pPr fontAlgn="base"/>
            <a:r>
              <a:rPr lang="en-US" dirty="0" smtClean="0"/>
              <a:t>smoking</a:t>
            </a:r>
          </a:p>
          <a:p>
            <a:pPr fontAlgn="base"/>
            <a:r>
              <a:rPr lang="en-US" dirty="0" smtClean="0"/>
              <a:t>drinking.</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92500" lnSpcReduction="20000"/>
          </a:bodyPr>
          <a:lstStyle/>
          <a:p>
            <a:pPr>
              <a:buNone/>
            </a:pPr>
            <a:r>
              <a:rPr lang="en-IN" b="1" dirty="0" smtClean="0"/>
              <a:t>SDA</a:t>
            </a:r>
            <a:r>
              <a:rPr lang="en-IN" dirty="0" smtClean="0"/>
              <a:t>(</a:t>
            </a:r>
            <a:r>
              <a:rPr lang="en-US" b="1" dirty="0" smtClean="0"/>
              <a:t>Specific Dynamic </a:t>
            </a:r>
            <a:r>
              <a:rPr lang="en-US" b="1" dirty="0" smtClean="0"/>
              <a:t>Action)</a:t>
            </a:r>
            <a:endParaRPr lang="en-US" dirty="0" smtClean="0"/>
          </a:p>
          <a:p>
            <a:pPr fontAlgn="base">
              <a:buNone/>
            </a:pPr>
            <a:r>
              <a:rPr lang="en-US" dirty="0" smtClean="0"/>
              <a:t>   This increased heat production due to ingestion above the basal metabolic rate (B.M.R) is known as Specific Dynamic Action (S.D.A) or </a:t>
            </a:r>
            <a:r>
              <a:rPr lang="en-US" dirty="0" err="1" smtClean="0"/>
              <a:t>calorigenic</a:t>
            </a:r>
            <a:r>
              <a:rPr lang="en-US" dirty="0" smtClean="0"/>
              <a:t> action of foods.</a:t>
            </a:r>
            <a:r>
              <a:rPr lang="en-US" b="1" dirty="0" smtClean="0"/>
              <a:t> </a:t>
            </a:r>
          </a:p>
          <a:p>
            <a:pPr fontAlgn="base">
              <a:buNone/>
            </a:pPr>
            <a:r>
              <a:rPr lang="en-US" dirty="0" smtClean="0"/>
              <a:t>Facts About Specific Dynamic Action (S.D.A</a:t>
            </a:r>
            <a:r>
              <a:rPr lang="en-US" b="1" dirty="0" smtClean="0"/>
              <a:t>):</a:t>
            </a:r>
          </a:p>
          <a:p>
            <a:pPr fontAlgn="base">
              <a:buNone/>
            </a:pPr>
            <a:r>
              <a:rPr lang="en-US" dirty="0" smtClean="0"/>
              <a:t>i. Specific Dynamic Action (S.D.A.) starts within an hour of taking food becomes maximum in about the third hour and is maintained at this level for several hours.</a:t>
            </a:r>
          </a:p>
          <a:p>
            <a:pPr fontAlgn="base">
              <a:buNone/>
            </a:pPr>
            <a:r>
              <a:rPr lang="en-US" dirty="0" smtClean="0"/>
              <a:t>ii. Liver is the site of S.D.A. of proteins, because proteins fail to exert S.D.A. after removal of liver. But it is not the seat of S.D.A. of carbohydrates and fats. Because the removal of liver does not affect it.</a:t>
            </a:r>
          </a:p>
          <a:p>
            <a:pPr>
              <a:buNone/>
            </a:pPr>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fontAlgn="base">
              <a:buNone/>
            </a:pPr>
            <a:r>
              <a:rPr lang="en-US" dirty="0" smtClean="0"/>
              <a:t>iii. In fasting and under-nutrition the S.D.A. of all foodstuffs increases.</a:t>
            </a:r>
          </a:p>
          <a:p>
            <a:pPr fontAlgn="base">
              <a:buNone/>
            </a:pPr>
            <a:r>
              <a:rPr lang="en-US" dirty="0" smtClean="0"/>
              <a:t>iv. During positive nitrogen balance, S.D.A. of protein does not seem to occur.</a:t>
            </a:r>
          </a:p>
          <a:p>
            <a:pPr fontAlgn="base">
              <a:buNone/>
            </a:pPr>
            <a:r>
              <a:rPr lang="en-US" dirty="0" smtClean="0"/>
              <a:t>v. In order to exhibit S.D.A the animal must have a temperature above 33°C. Below this temperature the S.D.A. of foodstuffs becomes less and less apparent.</a:t>
            </a:r>
          </a:p>
          <a:p>
            <a:pPr fontAlgn="base">
              <a:buNone/>
            </a:pPr>
            <a:r>
              <a:rPr lang="en-US" dirty="0" smtClean="0"/>
              <a:t>vi. The S.D.A. of protein cannot be </a:t>
            </a:r>
            <a:r>
              <a:rPr lang="en-US" dirty="0" err="1" smtClean="0"/>
              <a:t>utilised</a:t>
            </a:r>
            <a:r>
              <a:rPr lang="en-US" dirty="0" smtClean="0"/>
              <a:t> in any other way. It is a waste heat and lost. But the case is different with fats and carbohydrates. Their S.D.A. can be </a:t>
            </a:r>
            <a:r>
              <a:rPr lang="en-US" dirty="0" err="1" smtClean="0"/>
              <a:t>utilised</a:t>
            </a:r>
            <a:r>
              <a:rPr lang="en-US" dirty="0" smtClean="0"/>
              <a:t> in the performance of work.</a:t>
            </a:r>
          </a:p>
          <a:p>
            <a:pPr fontAlgn="base">
              <a:buNone/>
            </a:pPr>
            <a:r>
              <a:rPr lang="en-US" dirty="0" smtClean="0"/>
              <a:t>     Hence, when exercise is done with a food containing these substances, the extra heat due to S.D.A. is not seen, because it becomes used up in the energy exchanges underlying muscular action. For this reason high protein diet is not suitable for heavy muscular work. </a:t>
            </a:r>
          </a:p>
          <a:p>
            <a:pPr fontAlgn="base">
              <a:buNone/>
            </a:pPr>
            <a:r>
              <a:rPr lang="en-US" dirty="0" smtClean="0"/>
              <a:t>    S.D.A. of protein is useful in maintaining heat balance in cold climates.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fontAlgn="base">
              <a:buNone/>
            </a:pPr>
            <a:r>
              <a:rPr lang="en-US" b="1" dirty="0" smtClean="0"/>
              <a:t>S.D.A. of Proteins:</a:t>
            </a:r>
            <a:endParaRPr lang="en-US" dirty="0" smtClean="0"/>
          </a:p>
          <a:p>
            <a:pPr fontAlgn="base">
              <a:buNone/>
            </a:pPr>
            <a:r>
              <a:rPr lang="en-US" dirty="0" smtClean="0"/>
              <a:t>i. That </a:t>
            </a:r>
            <a:r>
              <a:rPr lang="en-US" dirty="0" smtClean="0"/>
              <a:t>S.D.A. is not due to the synthesis of body proteins from the amino acids of food. </a:t>
            </a:r>
            <a:endParaRPr lang="en-US" dirty="0" smtClean="0"/>
          </a:p>
          <a:p>
            <a:pPr fontAlgn="base">
              <a:buNone/>
            </a:pPr>
            <a:r>
              <a:rPr lang="en-US" dirty="0" smtClean="0"/>
              <a:t>    Because </a:t>
            </a:r>
            <a:r>
              <a:rPr lang="en-US" dirty="0" smtClean="0"/>
              <a:t>proteins do not exert any S.D.A. upon growing infants or upon those subjects where nitrogen balance is positive.</a:t>
            </a:r>
          </a:p>
          <a:p>
            <a:pPr fontAlgn="base">
              <a:buNone/>
            </a:pPr>
            <a:r>
              <a:rPr lang="en-US" dirty="0" smtClean="0"/>
              <a:t>ii. That S.D.A. is not due to any specific-stimulating action of some amino acids. </a:t>
            </a:r>
            <a:endParaRPr lang="en-US" dirty="0" smtClean="0"/>
          </a:p>
          <a:p>
            <a:pPr fontAlgn="base">
              <a:buNone/>
            </a:pPr>
            <a:r>
              <a:rPr lang="en-US" dirty="0" smtClean="0"/>
              <a:t>    S.D.A</a:t>
            </a:r>
            <a:r>
              <a:rPr lang="en-US" dirty="0" smtClean="0"/>
              <a:t>. of protein depends upon the following amino acids only-</a:t>
            </a:r>
            <a:r>
              <a:rPr lang="en-US" dirty="0" err="1" smtClean="0"/>
              <a:t>glycine</a:t>
            </a:r>
            <a:r>
              <a:rPr lang="en-US" dirty="0" smtClean="0"/>
              <a:t>, </a:t>
            </a:r>
            <a:r>
              <a:rPr lang="en-US" dirty="0" err="1" smtClean="0"/>
              <a:t>alanine</a:t>
            </a:r>
            <a:r>
              <a:rPr lang="en-US" dirty="0" smtClean="0"/>
              <a:t>, </a:t>
            </a:r>
            <a:r>
              <a:rPr lang="en-US" dirty="0" err="1" smtClean="0"/>
              <a:t>glutamic</a:t>
            </a:r>
            <a:r>
              <a:rPr lang="en-US" dirty="0" smtClean="0"/>
              <a:t> acid, tyrosine and phenylalanine, yet it is not due to the effects of these amino- acids. Because they exert no S.D.A. in infants.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86874" cy="6786610"/>
          </a:xfrm>
        </p:spPr>
        <p:txBody>
          <a:bodyPr>
            <a:normAutofit fontScale="85000" lnSpcReduction="20000"/>
          </a:bodyPr>
          <a:lstStyle/>
          <a:p>
            <a:pPr fontAlgn="base"/>
            <a:r>
              <a:rPr lang="en-US" dirty="0" smtClean="0"/>
              <a:t>iii. S.D.A. of protein is exerted only when proteins are breaking down. </a:t>
            </a:r>
            <a:endParaRPr lang="en-US" dirty="0" smtClean="0"/>
          </a:p>
          <a:p>
            <a:pPr fontAlgn="base"/>
            <a:r>
              <a:rPr lang="en-US" dirty="0" smtClean="0"/>
              <a:t>Breakdown </a:t>
            </a:r>
            <a:r>
              <a:rPr lang="en-US" dirty="0" smtClean="0"/>
              <a:t>of amino acid include three processes</a:t>
            </a:r>
            <a:r>
              <a:rPr lang="en-US" dirty="0" smtClean="0"/>
              <a:t>—</a:t>
            </a:r>
          </a:p>
          <a:p>
            <a:pPr fontAlgn="base">
              <a:buNone/>
            </a:pPr>
            <a:r>
              <a:rPr lang="en-US" dirty="0" smtClean="0"/>
              <a:t> </a:t>
            </a:r>
            <a:r>
              <a:rPr lang="en-US" dirty="0" smtClean="0"/>
              <a:t>    -</a:t>
            </a:r>
            <a:r>
              <a:rPr lang="en-US" dirty="0" smtClean="0"/>
              <a:t>first </a:t>
            </a:r>
            <a:r>
              <a:rPr lang="en-US" dirty="0" err="1" smtClean="0"/>
              <a:t>deamination</a:t>
            </a:r>
            <a:r>
              <a:rPr lang="en-US" dirty="0" smtClean="0"/>
              <a:t>, </a:t>
            </a:r>
            <a:endParaRPr lang="en-US" dirty="0" smtClean="0"/>
          </a:p>
          <a:p>
            <a:pPr fontAlgn="base">
              <a:buNone/>
            </a:pPr>
            <a:r>
              <a:rPr lang="en-US" dirty="0" smtClean="0"/>
              <a:t> </a:t>
            </a:r>
            <a:r>
              <a:rPr lang="en-US" dirty="0" smtClean="0"/>
              <a:t>    -</a:t>
            </a:r>
            <a:r>
              <a:rPr lang="en-US" dirty="0" smtClean="0"/>
              <a:t>secondly</a:t>
            </a:r>
            <a:r>
              <a:rPr lang="en-US" dirty="0" smtClean="0"/>
              <a:t>, the changes undergone by the non-nitrogenous part, </a:t>
            </a:r>
            <a:endParaRPr lang="en-US" dirty="0" smtClean="0"/>
          </a:p>
          <a:p>
            <a:pPr fontAlgn="base">
              <a:buNone/>
            </a:pPr>
            <a:r>
              <a:rPr lang="en-US" dirty="0" smtClean="0"/>
              <a:t> </a:t>
            </a:r>
            <a:r>
              <a:rPr lang="en-US" dirty="0" smtClean="0"/>
              <a:t>   </a:t>
            </a:r>
            <a:r>
              <a:rPr lang="en-US" dirty="0" smtClean="0"/>
              <a:t> </a:t>
            </a:r>
            <a:r>
              <a:rPr lang="en-US" dirty="0" smtClean="0"/>
              <a:t> -</a:t>
            </a:r>
            <a:r>
              <a:rPr lang="en-US" dirty="0" smtClean="0"/>
              <a:t>thirdly</a:t>
            </a:r>
            <a:r>
              <a:rPr lang="en-US" dirty="0" smtClean="0"/>
              <a:t>, the changes undergone by the nitrogenous part. </a:t>
            </a:r>
            <a:endParaRPr lang="en-US" dirty="0" smtClean="0"/>
          </a:p>
          <a:p>
            <a:pPr fontAlgn="base">
              <a:buNone/>
            </a:pPr>
            <a:r>
              <a:rPr lang="en-US" dirty="0" smtClean="0"/>
              <a:t> </a:t>
            </a:r>
            <a:r>
              <a:rPr lang="en-US" dirty="0" smtClean="0"/>
              <a:t>    </a:t>
            </a:r>
            <a:r>
              <a:rPr lang="en-US" dirty="0" smtClean="0"/>
              <a:t>It </a:t>
            </a:r>
            <a:r>
              <a:rPr lang="en-US" dirty="0" smtClean="0"/>
              <a:t>has been shown that the first two processes are not responsible for S.D.A.</a:t>
            </a:r>
          </a:p>
          <a:p>
            <a:pPr fontAlgn="base"/>
            <a:r>
              <a:rPr lang="en-US" dirty="0" smtClean="0"/>
              <a:t>S.D.A of proteins is shown during the change undergone by the nitrogenous part</a:t>
            </a:r>
            <a:r>
              <a:rPr lang="en-US" dirty="0" smtClean="0"/>
              <a:t>.</a:t>
            </a:r>
          </a:p>
          <a:p>
            <a:pPr fontAlgn="base"/>
            <a:r>
              <a:rPr lang="en-US" dirty="0" smtClean="0"/>
              <a:t> </a:t>
            </a:r>
            <a:r>
              <a:rPr lang="en-US" dirty="0" smtClean="0"/>
              <a:t>S.D.A. is due to largely associated with the nature of </a:t>
            </a:r>
            <a:r>
              <a:rPr lang="en-US" dirty="0" err="1" smtClean="0"/>
              <a:t>deamination</a:t>
            </a:r>
            <a:r>
              <a:rPr lang="en-US" dirty="0" smtClean="0"/>
              <a:t>, i.e., oxidative </a:t>
            </a:r>
            <a:r>
              <a:rPr lang="en-US" dirty="0" err="1" smtClean="0"/>
              <a:t>deamination</a:t>
            </a:r>
            <a:r>
              <a:rPr lang="en-US" dirty="0" smtClean="0"/>
              <a:t> [trans­formation into urea). </a:t>
            </a:r>
            <a:endParaRPr lang="en-US" dirty="0" smtClean="0"/>
          </a:p>
          <a:p>
            <a:pPr fontAlgn="base"/>
            <a:r>
              <a:rPr lang="en-US" dirty="0" smtClean="0"/>
              <a:t>ATP </a:t>
            </a:r>
            <a:r>
              <a:rPr lang="en-US" dirty="0" smtClean="0"/>
              <a:t>also helps in the urea formation. For the synthesis of ATP energy is required which leads to increased metabolism.</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lnSpcReduction="10000"/>
          </a:bodyPr>
          <a:lstStyle/>
          <a:p>
            <a:pPr fontAlgn="base">
              <a:buNone/>
            </a:pPr>
            <a:r>
              <a:rPr lang="en-US" b="1" dirty="0" smtClean="0"/>
              <a:t> S.D.A. of Carbohydrates:</a:t>
            </a:r>
            <a:endParaRPr lang="en-US" dirty="0" smtClean="0"/>
          </a:p>
          <a:p>
            <a:pPr fontAlgn="base"/>
            <a:r>
              <a:rPr lang="en-US" dirty="0" smtClean="0"/>
              <a:t>It represents </a:t>
            </a:r>
            <a:r>
              <a:rPr lang="en-US" dirty="0" smtClean="0"/>
              <a:t>the energy liberated in excess of that required for the conversion of glucose into glycogen. </a:t>
            </a:r>
          </a:p>
          <a:p>
            <a:pPr fontAlgn="base"/>
            <a:r>
              <a:rPr lang="en-US" dirty="0" smtClean="0"/>
              <a:t>After a fast, when glycogen store is depleted, ingested glucose (which is mostly converted into glycogen) exhibits pronounced S.D.A. </a:t>
            </a:r>
            <a:endParaRPr lang="en-US" dirty="0" smtClean="0"/>
          </a:p>
          <a:p>
            <a:pPr fontAlgn="base"/>
            <a:r>
              <a:rPr lang="en-US" dirty="0" smtClean="0"/>
              <a:t>Glucose </a:t>
            </a:r>
            <a:r>
              <a:rPr lang="en-US" dirty="0" smtClean="0"/>
              <a:t>with thiamine exerts more S.D.A., since thiamine promotes and accelerates fat synthesis from carbohydrate.</a:t>
            </a:r>
          </a:p>
          <a:p>
            <a:pPr fontAlgn="base">
              <a:buNone/>
            </a:pPr>
            <a:endParaRPr lang="en-US" cap="all"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lstStyle/>
          <a:p>
            <a:pPr fontAlgn="base">
              <a:buNone/>
            </a:pPr>
            <a:r>
              <a:rPr lang="en-US" b="1" dirty="0" smtClean="0"/>
              <a:t> S.D.A. of Fats:</a:t>
            </a:r>
            <a:endParaRPr lang="en-US" dirty="0" smtClean="0"/>
          </a:p>
          <a:p>
            <a:pPr fontAlgn="base"/>
            <a:r>
              <a:rPr lang="en-US" dirty="0" smtClean="0"/>
              <a:t>According to Lusk (Plethora theory), it is due to more rapid oxidation of fats in the cells owing to their increased concentration in the tissue fluids (plethora) after absorption due to rate of digestive product reaching the tissue exceeds the rate of </a:t>
            </a:r>
            <a:r>
              <a:rPr lang="en-US" dirty="0" err="1" smtClean="0"/>
              <a:t>utilisation</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786478"/>
          </a:xfrm>
        </p:spPr>
        <p:txBody>
          <a:bodyPr>
            <a:normAutofit fontScale="92500" lnSpcReduction="20000"/>
          </a:bodyPr>
          <a:lstStyle/>
          <a:p>
            <a:pPr fontAlgn="base"/>
            <a:r>
              <a:rPr lang="en-US" dirty="0"/>
              <a:t>Nutrition is essential for growth and development, health and wellbeing. </a:t>
            </a:r>
            <a:endParaRPr lang="en-US" dirty="0" smtClean="0"/>
          </a:p>
          <a:p>
            <a:pPr fontAlgn="base"/>
            <a:r>
              <a:rPr lang="en-US" dirty="0" smtClean="0"/>
              <a:t>Eating </a:t>
            </a:r>
            <a:r>
              <a:rPr lang="en-US" dirty="0"/>
              <a:t>a healthy diet contributes to preventing future illness and improving quality and length of life. </a:t>
            </a:r>
            <a:endParaRPr lang="en-US" dirty="0" smtClean="0"/>
          </a:p>
          <a:p>
            <a:pPr fontAlgn="base"/>
            <a:r>
              <a:rPr lang="en-US" dirty="0" smtClean="0"/>
              <a:t>N</a:t>
            </a:r>
            <a:r>
              <a:rPr lang="en-US" dirty="0" smtClean="0"/>
              <a:t>utritional </a:t>
            </a:r>
            <a:r>
              <a:rPr lang="en-US" dirty="0"/>
              <a:t>status is the state </a:t>
            </a:r>
            <a:r>
              <a:rPr lang="en-US" dirty="0" smtClean="0"/>
              <a:t>of health </a:t>
            </a:r>
            <a:r>
              <a:rPr lang="en-US" dirty="0"/>
              <a:t>as determined by what </a:t>
            </a:r>
            <a:r>
              <a:rPr lang="en-US" dirty="0" smtClean="0"/>
              <a:t>we </a:t>
            </a:r>
            <a:r>
              <a:rPr lang="en-US" dirty="0" smtClean="0"/>
              <a:t>eat</a:t>
            </a:r>
            <a:r>
              <a:rPr lang="en-US" dirty="0"/>
              <a:t>. </a:t>
            </a:r>
            <a:endParaRPr lang="en-US" dirty="0" smtClean="0"/>
          </a:p>
          <a:p>
            <a:pPr fontAlgn="base"/>
            <a:r>
              <a:rPr lang="en-US" dirty="0" smtClean="0"/>
              <a:t>There </a:t>
            </a:r>
            <a:r>
              <a:rPr lang="en-US" dirty="0"/>
              <a:t>are several ways of assessing nutritional status, including </a:t>
            </a:r>
            <a:endParaRPr lang="en-US" dirty="0" smtClean="0"/>
          </a:p>
          <a:p>
            <a:pPr marL="571500" indent="-571500" fontAlgn="base">
              <a:buFont typeface="+mj-lt"/>
              <a:buAutoNum type="alphaLcParenR"/>
            </a:pPr>
            <a:r>
              <a:rPr lang="en-US" dirty="0" smtClean="0"/>
              <a:t> anthropometric </a:t>
            </a:r>
            <a:r>
              <a:rPr lang="en-US" dirty="0"/>
              <a:t>(i.e. physical body </a:t>
            </a:r>
            <a:r>
              <a:rPr lang="en-US" dirty="0" smtClean="0"/>
              <a:t>measurement)</a:t>
            </a:r>
          </a:p>
          <a:p>
            <a:pPr marL="571500" indent="-571500" fontAlgn="base">
              <a:buFont typeface="+mj-lt"/>
              <a:buAutoNum type="alphaLcParenR"/>
            </a:pPr>
            <a:r>
              <a:rPr lang="en-US" dirty="0" smtClean="0"/>
              <a:t> food </a:t>
            </a:r>
            <a:r>
              <a:rPr lang="en-US" dirty="0"/>
              <a:t>intake and </a:t>
            </a:r>
            <a:endParaRPr lang="en-US" dirty="0" smtClean="0"/>
          </a:p>
          <a:p>
            <a:pPr marL="571500" indent="-571500" fontAlgn="base">
              <a:buFont typeface="+mj-lt"/>
              <a:buAutoNum type="alphaLcParenR"/>
            </a:pPr>
            <a:r>
              <a:rPr lang="en-US" dirty="0" smtClean="0"/>
              <a:t> biochemical </a:t>
            </a:r>
            <a:r>
              <a:rPr lang="en-US" dirty="0"/>
              <a:t>measurement.</a:t>
            </a:r>
          </a:p>
          <a:p>
            <a:pPr fontAlgn="base">
              <a:buNone/>
            </a:pPr>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buNone/>
            </a:pPr>
            <a:r>
              <a:rPr lang="en-IN" dirty="0" smtClean="0"/>
              <a:t>                    </a:t>
            </a:r>
          </a:p>
          <a:p>
            <a:pPr>
              <a:buNone/>
            </a:pPr>
            <a:endParaRPr lang="en-IN" dirty="0" smtClean="0"/>
          </a:p>
          <a:p>
            <a:pPr>
              <a:buNone/>
            </a:pPr>
            <a:endParaRPr lang="en-IN" dirty="0" smtClean="0"/>
          </a:p>
          <a:p>
            <a:pPr>
              <a:buNone/>
            </a:pPr>
            <a:r>
              <a:rPr lang="en-IN" dirty="0" smtClean="0"/>
              <a:t>                                 </a:t>
            </a:r>
            <a:r>
              <a:rPr lang="en-IN" b="1" dirty="0" smtClean="0"/>
              <a:t>Thank u</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929354"/>
          </a:xfrm>
        </p:spPr>
        <p:txBody>
          <a:bodyPr>
            <a:normAutofit lnSpcReduction="10000"/>
          </a:bodyPr>
          <a:lstStyle/>
          <a:p>
            <a:pPr fontAlgn="base"/>
            <a:r>
              <a:rPr lang="en-US" dirty="0" smtClean="0"/>
              <a:t>BMI=</a:t>
            </a:r>
            <a:r>
              <a:rPr lang="en-US" u="sng" dirty="0"/>
              <a:t>___weight (kg)___</a:t>
            </a:r>
            <a:endParaRPr lang="en-US" dirty="0"/>
          </a:p>
          <a:p>
            <a:pPr fontAlgn="base">
              <a:buNone/>
            </a:pPr>
            <a:r>
              <a:rPr lang="en-US" dirty="0" smtClean="0"/>
              <a:t>             height </a:t>
            </a:r>
            <a:r>
              <a:rPr lang="en-US" dirty="0" smtClean="0"/>
              <a:t>x height (m</a:t>
            </a:r>
            <a:r>
              <a:rPr lang="en-US" baseline="30000" dirty="0" smtClean="0"/>
              <a:t>2</a:t>
            </a:r>
            <a:r>
              <a:rPr lang="en-US" dirty="0" smtClean="0"/>
              <a:t>)</a:t>
            </a:r>
          </a:p>
          <a:p>
            <a:pPr fontAlgn="base"/>
            <a:r>
              <a:rPr lang="en-US" dirty="0" smtClean="0"/>
              <a:t>High </a:t>
            </a:r>
            <a:r>
              <a:rPr lang="en-US" dirty="0"/>
              <a:t>values indicate excessive fat stores and low values indicate insufficient fat stores. </a:t>
            </a:r>
            <a:endParaRPr lang="en-US" dirty="0" smtClean="0"/>
          </a:p>
          <a:p>
            <a:pPr fontAlgn="base"/>
            <a:r>
              <a:rPr lang="en-US" dirty="0" smtClean="0"/>
              <a:t>BMI </a:t>
            </a:r>
            <a:r>
              <a:rPr lang="en-US" dirty="0"/>
              <a:t>can therefore be used as a diagnostic tool for both over-nutrition and under-nutrition. </a:t>
            </a:r>
            <a:endParaRPr lang="en-US" dirty="0" smtClean="0"/>
          </a:p>
          <a:p>
            <a:pPr fontAlgn="base"/>
            <a:r>
              <a:rPr lang="en-US" dirty="0" smtClean="0"/>
              <a:t> </a:t>
            </a:r>
            <a:r>
              <a:rPr lang="en-US" dirty="0"/>
              <a:t>BMI is between 25.0 and </a:t>
            </a:r>
            <a:r>
              <a:rPr lang="en-US" dirty="0" smtClean="0"/>
              <a:t>29.9, </a:t>
            </a:r>
            <a:r>
              <a:rPr lang="en-US" dirty="0" smtClean="0"/>
              <a:t>they</a:t>
            </a:r>
            <a:r>
              <a:rPr lang="en-US" dirty="0" smtClean="0"/>
              <a:t> </a:t>
            </a:r>
            <a:r>
              <a:rPr lang="en-US" dirty="0"/>
              <a:t>are </a:t>
            </a:r>
            <a:r>
              <a:rPr lang="en-US" dirty="0" smtClean="0"/>
              <a:t>classified </a:t>
            </a:r>
            <a:r>
              <a:rPr lang="en-US" dirty="0"/>
              <a:t>as overweight. </a:t>
            </a:r>
            <a:endParaRPr lang="en-US" dirty="0" smtClean="0"/>
          </a:p>
          <a:p>
            <a:pPr fontAlgn="base"/>
            <a:r>
              <a:rPr lang="en-US" dirty="0" smtClean="0"/>
              <a:t>BMI </a:t>
            </a:r>
            <a:r>
              <a:rPr lang="en-US" dirty="0"/>
              <a:t>is above 30.0, </a:t>
            </a:r>
            <a:r>
              <a:rPr lang="en-US" dirty="0" smtClean="0"/>
              <a:t>they</a:t>
            </a:r>
            <a:r>
              <a:rPr lang="en-US" dirty="0" smtClean="0"/>
              <a:t> </a:t>
            </a:r>
            <a:r>
              <a:rPr lang="en-US" dirty="0"/>
              <a:t>are classified as obese. </a:t>
            </a:r>
            <a:endParaRPr lang="en-US" dirty="0" smtClean="0"/>
          </a:p>
          <a:p>
            <a:pPr fontAlgn="base"/>
            <a:r>
              <a:rPr lang="en-US" dirty="0" smtClean="0"/>
              <a:t>The </a:t>
            </a:r>
            <a:r>
              <a:rPr lang="en-US" dirty="0"/>
              <a:t>healthy BMI range is 18.5–24.9</a:t>
            </a:r>
            <a:r>
              <a:rPr lang="en-US" dirty="0" smtClean="0"/>
              <a:t>.</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fontAlgn="base">
              <a:buNone/>
            </a:pPr>
            <a:r>
              <a:rPr lang="en-US" b="1" dirty="0" smtClean="0"/>
              <a:t>Classification of Nutrients (Based on requirements by the body)</a:t>
            </a:r>
          </a:p>
          <a:p>
            <a:pPr fontAlgn="base"/>
            <a:r>
              <a:rPr lang="en-US" dirty="0" smtClean="0"/>
              <a:t>Macronutrients</a:t>
            </a:r>
          </a:p>
          <a:p>
            <a:pPr fontAlgn="base"/>
            <a:r>
              <a:rPr lang="en-US" dirty="0" smtClean="0"/>
              <a:t>Micronutrient</a:t>
            </a:r>
          </a:p>
          <a:p>
            <a:pPr fontAlgn="base"/>
            <a:r>
              <a:rPr lang="en-US" dirty="0" smtClean="0"/>
              <a:t>Both are equally important for good health. </a:t>
            </a:r>
            <a:endParaRPr lang="en-US" dirty="0" smtClean="0"/>
          </a:p>
          <a:p>
            <a:pPr fontAlgn="base"/>
            <a:r>
              <a:rPr lang="en-US" dirty="0" smtClean="0"/>
              <a:t>The </a:t>
            </a:r>
            <a:r>
              <a:rPr lang="en-US" dirty="0" smtClean="0"/>
              <a:t>amount needed to ensure good health varies from individual to individual depending on their age, gender, body size, activity and state of health. </a:t>
            </a:r>
            <a:endParaRPr lang="en-US" dirty="0" smtClean="0"/>
          </a:p>
          <a:p>
            <a:pPr fontAlgn="base"/>
            <a:r>
              <a:rPr lang="en-US" dirty="0" smtClean="0"/>
              <a:t>ICMR </a:t>
            </a:r>
            <a:r>
              <a:rPr lang="en-US" dirty="0" smtClean="0"/>
              <a:t>gives the RDA for Indians.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20000"/>
          </a:bodyPr>
          <a:lstStyle/>
          <a:p>
            <a:pPr fontAlgn="base">
              <a:buNone/>
            </a:pPr>
            <a:r>
              <a:rPr lang="en-US" b="1" dirty="0" smtClean="0"/>
              <a:t>Macronutrients</a:t>
            </a:r>
          </a:p>
          <a:p>
            <a:pPr fontAlgn="base"/>
            <a:r>
              <a:rPr lang="en-US" dirty="0" smtClean="0"/>
              <a:t>Macronutrients are consumed in relatively large amounts, macronutrients are used primarily to generate energy or to incorporate into tissues for growth and repair.</a:t>
            </a:r>
          </a:p>
          <a:p>
            <a:pPr fontAlgn="base"/>
            <a:r>
              <a:rPr lang="en-US" b="1" dirty="0" smtClean="0"/>
              <a:t>Carbohydrates:</a:t>
            </a:r>
            <a:r>
              <a:rPr lang="en-US" dirty="0" smtClean="0"/>
              <a:t> pasta, rice, cereals, bread, potatoes, milk, fruit, sugar</a:t>
            </a:r>
          </a:p>
          <a:p>
            <a:pPr fontAlgn="base"/>
            <a:r>
              <a:rPr lang="en-US" b="1" dirty="0" smtClean="0"/>
              <a:t>Proteins:</a:t>
            </a:r>
            <a:r>
              <a:rPr lang="en-US" dirty="0" smtClean="0"/>
              <a:t> meat, dairy, legumes, nuts, seafood, and eggs</a:t>
            </a:r>
          </a:p>
          <a:p>
            <a:pPr fontAlgn="base"/>
            <a:r>
              <a:rPr lang="en-US" b="1" dirty="0" smtClean="0"/>
              <a:t>Fats:</a:t>
            </a:r>
            <a:r>
              <a:rPr lang="en-US" dirty="0" smtClean="0"/>
              <a:t> oils, butter, margarine, nuts, seeds, avocados and olives, meat and seafood</a:t>
            </a:r>
          </a:p>
          <a:p>
            <a:pPr fontAlgn="base"/>
            <a:r>
              <a:rPr lang="en-US" b="1" dirty="0" smtClean="0"/>
              <a:t>Water: </a:t>
            </a:r>
            <a:r>
              <a:rPr lang="en-US" dirty="0" smtClean="0"/>
              <a:t>An adult needs about 2–3 </a:t>
            </a:r>
            <a:r>
              <a:rPr lang="en-US" dirty="0" err="1" smtClean="0"/>
              <a:t>litres</a:t>
            </a:r>
            <a:r>
              <a:rPr lang="en-US" dirty="0" smtClean="0"/>
              <a:t> of water each day.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85000" lnSpcReduction="20000"/>
          </a:bodyPr>
          <a:lstStyle/>
          <a:p>
            <a:pPr fontAlgn="base">
              <a:buNone/>
            </a:pPr>
            <a:r>
              <a:rPr lang="en-US" b="1" dirty="0" smtClean="0"/>
              <a:t>Micronutrients</a:t>
            </a:r>
          </a:p>
          <a:p>
            <a:pPr fontAlgn="base"/>
            <a:r>
              <a:rPr lang="en-US" dirty="0" smtClean="0"/>
              <a:t>Micronutrients are needed in smaller amounts they have subtle biochemical and physiological roles in cellular processes, like vascular functions or nerve conduction.</a:t>
            </a:r>
          </a:p>
          <a:p>
            <a:pPr fontAlgn="base"/>
            <a:r>
              <a:rPr lang="en-US" b="1" dirty="0" smtClean="0"/>
              <a:t>Dietary minerals:</a:t>
            </a:r>
            <a:r>
              <a:rPr lang="en-US" dirty="0" smtClean="0"/>
              <a:t> Minerals are the substances that people need to ensure the health and correct working of their soft tissues, fluids, and their skeleton. </a:t>
            </a:r>
            <a:endParaRPr lang="en-US" dirty="0" smtClean="0"/>
          </a:p>
          <a:p>
            <a:pPr fontAlgn="base">
              <a:buNone/>
            </a:pPr>
            <a:r>
              <a:rPr lang="en-US" dirty="0" smtClean="0"/>
              <a:t>    Examples- </a:t>
            </a:r>
            <a:r>
              <a:rPr lang="en-US" dirty="0" smtClean="0"/>
              <a:t>calcium, iron, iodine, fluorine, phosphorus, potassium, zinc, selenium, and sodium.</a:t>
            </a:r>
          </a:p>
          <a:p>
            <a:pPr fontAlgn="base"/>
            <a:r>
              <a:rPr lang="en-US" b="1" dirty="0" smtClean="0"/>
              <a:t>Vitamins: </a:t>
            </a:r>
            <a:r>
              <a:rPr lang="en-US" dirty="0" smtClean="0"/>
              <a:t>Vitamins are also called protective foods. Vitamins are further classified into two groups:</a:t>
            </a:r>
          </a:p>
          <a:p>
            <a:pPr lvl="1" fontAlgn="base"/>
            <a:r>
              <a:rPr lang="en-US" dirty="0" smtClean="0"/>
              <a:t>Fat-soluble vitamins: vitamins A, D, E, and K are soluble in fats and fat solvents. They are insoluble in water. So these are utilized only if there is enough fat in the body.</a:t>
            </a:r>
          </a:p>
          <a:p>
            <a:pPr lvl="1" fontAlgn="base"/>
            <a:r>
              <a:rPr lang="en-US" dirty="0" smtClean="0"/>
              <a:t>Water-soluble vitamins: vitamins B and C, and folic acid are soluble in water and so they cannot be stored in the body.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20000"/>
          </a:bodyPr>
          <a:lstStyle/>
          <a:p>
            <a:pPr fontAlgn="base">
              <a:buNone/>
            </a:pPr>
            <a:r>
              <a:rPr lang="en-US" b="1" dirty="0"/>
              <a:t>Energy balance</a:t>
            </a:r>
            <a:endParaRPr lang="en-US" dirty="0"/>
          </a:p>
          <a:p>
            <a:pPr fontAlgn="base"/>
            <a:r>
              <a:rPr lang="en-US" dirty="0" smtClean="0"/>
              <a:t> </a:t>
            </a:r>
            <a:r>
              <a:rPr lang="en-US" dirty="0"/>
              <a:t>energy requirement depends on </a:t>
            </a:r>
            <a:r>
              <a:rPr lang="en-US" dirty="0" smtClean="0"/>
              <a:t>the</a:t>
            </a:r>
            <a:r>
              <a:rPr lang="en-US" dirty="0" smtClean="0"/>
              <a:t> </a:t>
            </a:r>
            <a:r>
              <a:rPr lang="en-US" dirty="0"/>
              <a:t>age, size and activity level. If your energy intake equals the amount of energy you expend, then you are in energy balance. If your intake exceeds your expenditure, the excess energy is converted to body fat and you gain weight. On the other hand, if your intake is less than your expenditure, your body uses up fat stores and you lose weight. Therefore, for weight to remain stable, the total amount of calories that are consumed must not exceed the total that is used up through metabolic processes (e.g. exercising, sweating, breathing). </a:t>
            </a:r>
            <a:endParaRPr lang="en-US" dirty="0" smtClean="0"/>
          </a:p>
          <a:p>
            <a:pPr fontAlgn="base"/>
            <a:r>
              <a:rPr lang="en-US" dirty="0" smtClean="0"/>
              <a:t>Energy </a:t>
            </a:r>
            <a:r>
              <a:rPr lang="en-US" dirty="0"/>
              <a:t>intake must match energy output. The average energy intake is about 2800 kcal/day for men and 1800 kcal/day for women, although this varies with body size and activity level.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643998" cy="6143668"/>
          </a:xfrm>
        </p:spPr>
        <p:txBody>
          <a:bodyPr>
            <a:normAutofit fontScale="25000" lnSpcReduction="20000"/>
          </a:bodyPr>
          <a:lstStyle/>
          <a:p>
            <a:pPr fontAlgn="base">
              <a:buNone/>
            </a:pPr>
            <a:endParaRPr lang="en-IN" sz="4400" b="1" dirty="0" smtClean="0"/>
          </a:p>
          <a:p>
            <a:pPr fontAlgn="base">
              <a:buNone/>
            </a:pPr>
            <a:r>
              <a:rPr lang="en-IN" sz="9600" b="1" dirty="0" smtClean="0"/>
              <a:t>Carbohydrates</a:t>
            </a:r>
            <a:endParaRPr lang="en-US" sz="9600" b="1" dirty="0" smtClean="0"/>
          </a:p>
          <a:p>
            <a:pPr fontAlgn="base">
              <a:buNone/>
            </a:pPr>
            <a:endParaRPr lang="en-US" sz="9600" dirty="0" smtClean="0"/>
          </a:p>
          <a:p>
            <a:pPr fontAlgn="base"/>
            <a:r>
              <a:rPr lang="en-US" sz="9600" dirty="0" smtClean="0"/>
              <a:t>Carbohydrates can </a:t>
            </a:r>
            <a:r>
              <a:rPr lang="en-US" sz="9600" dirty="0"/>
              <a:t>be classified as </a:t>
            </a:r>
            <a:endParaRPr lang="en-US" sz="9600" dirty="0" smtClean="0"/>
          </a:p>
          <a:p>
            <a:pPr fontAlgn="base">
              <a:buNone/>
            </a:pPr>
            <a:r>
              <a:rPr lang="en-US" sz="9600" dirty="0" smtClean="0"/>
              <a:t>     -monosaccharide </a:t>
            </a:r>
            <a:r>
              <a:rPr lang="en-US" sz="9600" dirty="0"/>
              <a:t>(e.g. glucose, fructose, </a:t>
            </a:r>
            <a:r>
              <a:rPr lang="en-US" sz="9600" dirty="0" err="1"/>
              <a:t>galactose</a:t>
            </a:r>
            <a:r>
              <a:rPr lang="en-US" sz="9600" dirty="0"/>
              <a:t>), </a:t>
            </a:r>
            <a:endParaRPr lang="en-US" sz="9600" dirty="0" smtClean="0"/>
          </a:p>
          <a:p>
            <a:pPr fontAlgn="base">
              <a:buNone/>
            </a:pPr>
            <a:r>
              <a:rPr lang="en-US" sz="9600" dirty="0" smtClean="0"/>
              <a:t>      -disaccharide</a:t>
            </a:r>
            <a:r>
              <a:rPr lang="en-US" sz="9600" dirty="0"/>
              <a:t> (e.g. sucrose, lactose, maltose) and </a:t>
            </a:r>
            <a:endParaRPr lang="en-US" sz="9600" dirty="0" smtClean="0"/>
          </a:p>
          <a:p>
            <a:pPr fontAlgn="base">
              <a:buNone/>
            </a:pPr>
            <a:r>
              <a:rPr lang="en-US" sz="9600" dirty="0" smtClean="0"/>
              <a:t>      - polysaccharide </a:t>
            </a:r>
            <a:r>
              <a:rPr lang="en-US" sz="9600" dirty="0"/>
              <a:t>(e.g. starch, </a:t>
            </a:r>
            <a:r>
              <a:rPr lang="en-US" sz="9600" dirty="0" err="1"/>
              <a:t>fibre</a:t>
            </a:r>
            <a:r>
              <a:rPr lang="en-US" sz="9600" dirty="0"/>
              <a:t>). </a:t>
            </a:r>
            <a:endParaRPr lang="en-US" sz="9600" dirty="0" smtClean="0"/>
          </a:p>
          <a:p>
            <a:pPr fontAlgn="base"/>
            <a:r>
              <a:rPr lang="en-US" sz="9600" dirty="0" smtClean="0"/>
              <a:t>Carbohydrates </a:t>
            </a:r>
            <a:r>
              <a:rPr lang="en-US" sz="9600" dirty="0"/>
              <a:t>must be reduced to the simplest form of glucose (through digestion) before your body can make use of them. Carbohydrates should make up at least 55% of your total energy intake. </a:t>
            </a:r>
            <a:endParaRPr lang="en-US" sz="9600" dirty="0" smtClean="0"/>
          </a:p>
          <a:p>
            <a:pPr fontAlgn="base"/>
            <a:r>
              <a:rPr lang="en-US" sz="9600" dirty="0" smtClean="0"/>
              <a:t>The</a:t>
            </a:r>
            <a:r>
              <a:rPr lang="en-US" sz="9600" dirty="0"/>
              <a:t> brain is a special part of the body that depends primarily on glucose for its energy and requires about 100 g/day of glucose for fuel. </a:t>
            </a:r>
            <a:endParaRPr lang="en-US" sz="9600" dirty="0" smtClean="0"/>
          </a:p>
          <a:p>
            <a:pPr fontAlgn="base"/>
            <a:r>
              <a:rPr lang="en-US" sz="9600" dirty="0" smtClean="0"/>
              <a:t>In </a:t>
            </a:r>
            <a:r>
              <a:rPr lang="en-US" sz="9600" dirty="0"/>
              <a:t>some situations, the body can compensate for decreased levels of carbohydrates by using alternative energy pathways such as burning fatty acids.</a:t>
            </a:r>
          </a:p>
          <a:p>
            <a:pPr>
              <a:buNone/>
            </a:pPr>
            <a:r>
              <a:rPr lang="en-US" sz="9600" dirty="0" smtClean="0"/>
              <a:t/>
            </a:r>
            <a:br>
              <a:rPr lang="en-US" sz="9600" dirty="0" smtClean="0"/>
            </a:br>
            <a:endParaRPr lang="en-US" sz="9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1563</Words>
  <Application>Microsoft Office PowerPoint</Application>
  <PresentationFormat>On-screen Show (4:3)</PresentationFormat>
  <Paragraphs>188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NUTRITION</vt:lpstr>
      <vt:lpstr>NUTRITION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68</cp:revision>
  <dcterms:created xsi:type="dcterms:W3CDTF">2020-11-11T09:50:51Z</dcterms:created>
  <dcterms:modified xsi:type="dcterms:W3CDTF">2020-11-16T06:51:28Z</dcterms:modified>
</cp:coreProperties>
</file>